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7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82" autoAdjust="0"/>
  </p:normalViewPr>
  <p:slideViewPr>
    <p:cSldViewPr>
      <p:cViewPr>
        <p:scale>
          <a:sx n="100" d="100"/>
          <a:sy n="100" d="100"/>
        </p:scale>
        <p:origin x="-194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1.9907407407407447E-2"/>
          <c:y val="2.3011259106630381E-2"/>
          <c:w val="0.97129629629629666"/>
          <c:h val="0.80190840630902571"/>
        </c:manualLayout>
      </c:layout>
      <c:pie3DChart>
        <c:varyColors val="1"/>
      </c:pie3DChart>
    </c:plotArea>
    <c:legend>
      <c:legendPos val="b"/>
      <c:layout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82-47D4-A7B9-C9B5F4C08F43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82-47D4-A7B9-C9B5F4C08F43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82-47D4-A7B9-C9B5F4C08F43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82-47D4-A7B9-C9B5F4C08F43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F82-47D4-A7B9-C9B5F4C08F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[Наркоманы_гендер.xlsx]Лист2!$A$33:$A$37</c:f>
              <c:strCache>
                <c:ptCount val="5"/>
                <c:pt idx="0">
                  <c:v>Очень распространена</c:v>
                </c:pt>
                <c:pt idx="1">
                  <c:v>Распространена, но меньше, чем везде</c:v>
                </c:pt>
                <c:pt idx="2">
                  <c:v>Распространена, но не больше, чем везде</c:v>
                </c:pt>
                <c:pt idx="3">
                  <c:v>Совсем не распространена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[Наркоманы_гендер.xlsx]Лист2!$B$33:$B$37</c:f>
              <c:numCache>
                <c:formatCode>0.00%</c:formatCode>
                <c:ptCount val="5"/>
                <c:pt idx="0">
                  <c:v>0.30500000000000038</c:v>
                </c:pt>
                <c:pt idx="1">
                  <c:v>0.36500000000000032</c:v>
                </c:pt>
                <c:pt idx="2">
                  <c:v>0.33000000000000046</c:v>
                </c:pt>
                <c:pt idx="3">
                  <c:v>0</c:v>
                </c:pt>
                <c:pt idx="4" formatCode="0%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F82-47D4-A7B9-C9B5F4C08F43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5A-4BE9-9531-F74AE46B98FD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5A-4BE9-9531-F74AE46B98FD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5A-4BE9-9531-F74AE46B98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[Наркоманы_гендер.xlsx]Лист2!$A$41:$A$43</c:f>
              <c:strCache>
                <c:ptCount val="3"/>
                <c:pt idx="0">
                  <c:v>Да, это серьезная проблема для нашей страны</c:v>
                </c:pt>
                <c:pt idx="1">
                  <c:v>Нет. Данная проблема не столь серьезна по сравнению с другими</c:v>
                </c:pt>
                <c:pt idx="2">
                  <c:v>Проблема наркомании меня не волнует</c:v>
                </c:pt>
              </c:strCache>
            </c:strRef>
          </c:cat>
          <c:val>
            <c:numRef>
              <c:f>[Наркоманы_гендер.xlsx]Лист2!$B$41:$B$43</c:f>
              <c:numCache>
                <c:formatCode>0%</c:formatCode>
                <c:ptCount val="3"/>
                <c:pt idx="0">
                  <c:v>0.42000000000000032</c:v>
                </c:pt>
                <c:pt idx="1">
                  <c:v>0.4</c:v>
                </c:pt>
                <c:pt idx="2">
                  <c:v>0.18000000000000016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5A-4BE9-9531-F74AE46B98FD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8142388451443569E-2"/>
          <c:y val="0.74355314960629926"/>
          <c:w val="0.96927077865266842"/>
          <c:h val="0.2286690726159230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2F1E-BCAE-43DC-BD3F-0B3A32EB3ADC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9E893-2098-4B9E-8B5C-D333CEDCF7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useva14.User-ПК\Pictures\image-26-05-22-09-53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802563" cy="520065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87624" y="1412776"/>
            <a:ext cx="7021288" cy="252376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3200" b="1" dirty="0">
                <a:latin typeface="+mn-lt"/>
                <a:cs typeface="Times New Roman" pitchFamily="18" charset="0"/>
              </a:rPr>
              <a:t> </a:t>
            </a:r>
            <a:endParaRPr lang="ru-RU" sz="3200" b="1" dirty="0" smtClean="0">
              <a:latin typeface="+mn-lt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«О состоянии наркоситуации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Нижегородской области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итогам  2021 года»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568952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altLang="ru-RU" sz="24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 МВД России по Нижегородской области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антинаркотической комиссии </a:t>
            </a: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15121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31640" y="116632"/>
            <a:ext cx="74168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показателям оценки развития наркоситуации</a:t>
            </a: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Нижегородской области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2021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584" y="116633"/>
            <a:ext cx="12280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908720"/>
          <a:ext cx="8568953" cy="4737204"/>
        </p:xfrm>
        <a:graphic>
          <a:graphicData uri="http://schemas.openxmlformats.org/drawingml/2006/table">
            <a:tbl>
              <a:tblPr/>
              <a:tblGrid>
                <a:gridCol w="3249973"/>
                <a:gridCol w="1308656"/>
                <a:gridCol w="1308656"/>
                <a:gridCol w="1350834"/>
                <a:gridCol w="1350834"/>
              </a:tblGrid>
              <a:tr h="2369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 оценки наркоситуации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(в баллах)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Вовлеченность населения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вовлеченности несовершеннолетних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Криминогенность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28,5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криминогенности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первичной заболеваемости наркоманией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Смертность, связанная с острым отравлением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Итоговая оценка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 (среднее значение)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показатель не рассчитывался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5733256"/>
          <a:ext cx="2769870" cy="731520"/>
        </p:xfrm>
        <a:graphic>
          <a:graphicData uri="http://schemas.openxmlformats.org/drawingml/2006/table">
            <a:tbl>
              <a:tblPr/>
              <a:tblGrid>
                <a:gridCol w="608965"/>
                <a:gridCol w="1170305"/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Цвета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зеленый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желтый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07904" y="5733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Отнесение оценочных показателей: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«нейтральное» – от 0 до 25 баллов включительно; «сложное» – свыше 25 до 50 баллов включительно; «предкризисное» – свыше 50 до 75 баллов включительно; «кризисное» – свыше 75 до 100 баллов.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26456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200900" cy="50405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показатель оценки развития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наркоситуации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7" name="Таблица 116"/>
          <p:cNvGraphicFramePr>
            <a:graphicFrameLocks noGrp="1"/>
          </p:cNvGraphicFramePr>
          <p:nvPr/>
        </p:nvGraphicFramePr>
        <p:xfrm>
          <a:off x="2932050" y="1397006"/>
          <a:ext cx="3279900" cy="4063987"/>
        </p:xfrm>
        <a:graphic>
          <a:graphicData uri="http://schemas.openxmlformats.org/drawingml/2006/table">
            <a:tbl>
              <a:tblPr/>
              <a:tblGrid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  <a:gridCol w="327990"/>
              </a:tblGrid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1985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Итоговый показатель оценки развития наркоситуации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 (среднее значение)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12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324" name="Таблица 323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180"/>
            <a:ext cx="1156047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344941" cy="57606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Вовлеченность населения в незаконный оборот наркотиков</a:t>
            </a:r>
            <a:endParaRPr lang="en-US" altLang="ru-RU" sz="22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2962495" y="1396999"/>
          <a:ext cx="3219010" cy="4064002"/>
        </p:xfrm>
        <a:graphic>
          <a:graphicData uri="http://schemas.openxmlformats.org/drawingml/2006/table">
            <a:tbl>
              <a:tblPr/>
              <a:tblGrid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  <a:gridCol w="321901"/>
              </a:tblGrid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Вовлеченность населения в незаконный оборот наркотиков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50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овернинский"/>
          <p:cNvSpPr>
            <a:spLocks/>
          </p:cNvSpPr>
          <p:nvPr/>
        </p:nvSpPr>
        <p:spPr bwMode="auto">
          <a:xfrm>
            <a:off x="1907704" y="1844824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Нижний Новгород"/>
          <p:cNvSpPr>
            <a:spLocks/>
          </p:cNvSpPr>
          <p:nvPr/>
        </p:nvSpPr>
        <p:spPr bwMode="auto">
          <a:xfrm>
            <a:off x="2123728" y="378904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rvet"/>
          <p:cNvSpPr txBox="1">
            <a:spLocks noChangeAspect="1" noChangeArrowheads="1"/>
          </p:cNvSpPr>
          <p:nvPr/>
        </p:nvSpPr>
        <p:spPr bwMode="auto">
          <a:xfrm>
            <a:off x="3275856" y="1124744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69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0" name="rtoha"/>
          <p:cNvSpPr txBox="1">
            <a:spLocks noChangeArrowheads="1"/>
          </p:cNvSpPr>
          <p:nvPr/>
        </p:nvSpPr>
        <p:spPr bwMode="auto">
          <a:xfrm flipV="1">
            <a:off x="5076056" y="1196752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1" name="rtonk" descr="Подпись: Тонкинский"/>
          <p:cNvSpPr txBox="1">
            <a:spLocks noChangeArrowheads="1"/>
          </p:cNvSpPr>
          <p:nvPr/>
        </p:nvSpPr>
        <p:spPr bwMode="auto">
          <a:xfrm>
            <a:off x="4355976" y="206084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2" name="rure"/>
          <p:cNvSpPr txBox="1">
            <a:spLocks noChangeArrowheads="1"/>
          </p:cNvSpPr>
          <p:nvPr/>
        </p:nvSpPr>
        <p:spPr bwMode="auto">
          <a:xfrm>
            <a:off x="3851920" y="1772816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3" name="rvarn"/>
          <p:cNvSpPr txBox="1">
            <a:spLocks noChangeArrowheads="1"/>
          </p:cNvSpPr>
          <p:nvPr/>
        </p:nvSpPr>
        <p:spPr bwMode="auto">
          <a:xfrm>
            <a:off x="2843808" y="1700808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4" name="rkras"/>
          <p:cNvSpPr txBox="1">
            <a:spLocks noChangeArrowheads="1"/>
          </p:cNvSpPr>
          <p:nvPr/>
        </p:nvSpPr>
        <p:spPr bwMode="auto">
          <a:xfrm>
            <a:off x="3203848" y="2369071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5" name="rsar"/>
          <p:cNvSpPr txBox="1">
            <a:spLocks noChangeArrowheads="1"/>
          </p:cNvSpPr>
          <p:nvPr/>
        </p:nvSpPr>
        <p:spPr bwMode="auto">
          <a:xfrm>
            <a:off x="4499992" y="2492896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6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7" name="rvosk"/>
          <p:cNvSpPr txBox="1">
            <a:spLocks noChangeArrowheads="1"/>
          </p:cNvSpPr>
          <p:nvPr/>
        </p:nvSpPr>
        <p:spPr bwMode="auto">
          <a:xfrm>
            <a:off x="3563888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78" name="rkovr"/>
          <p:cNvSpPr txBox="1">
            <a:spLocks noChangeArrowheads="1"/>
          </p:cNvSpPr>
          <p:nvPr/>
        </p:nvSpPr>
        <p:spPr bwMode="auto">
          <a:xfrm>
            <a:off x="1979712" y="2204864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9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0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1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2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3" name="rvorot"/>
          <p:cNvSpPr txBox="1">
            <a:spLocks noChangeArrowheads="1"/>
          </p:cNvSpPr>
          <p:nvPr/>
        </p:nvSpPr>
        <p:spPr bwMode="auto">
          <a:xfrm>
            <a:off x="3707904" y="3789040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84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5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6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7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88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89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0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1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2" name="rbogor"/>
          <p:cNvSpPr txBox="1">
            <a:spLocks noChangeArrowheads="1"/>
          </p:cNvSpPr>
          <p:nvPr/>
        </p:nvSpPr>
        <p:spPr bwMode="auto">
          <a:xfrm>
            <a:off x="1763688" y="4221088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93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4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5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6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7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198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199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0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1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2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3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4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5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6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7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08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09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0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1" name="rviks"/>
          <p:cNvSpPr txBox="1">
            <a:spLocks noChangeArrowheads="1"/>
          </p:cNvSpPr>
          <p:nvPr/>
        </p:nvSpPr>
        <p:spPr bwMode="auto">
          <a:xfrm>
            <a:off x="251520" y="5805264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2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3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4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5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6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7" name="rpoch"/>
          <p:cNvSpPr txBox="1">
            <a:spLocks noChangeArrowheads="1"/>
          </p:cNvSpPr>
          <p:nvPr/>
        </p:nvSpPr>
        <p:spPr bwMode="auto">
          <a:xfrm>
            <a:off x="2771800" y="65973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18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19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0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E287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222" name="Таблица 221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152129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632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вовлеченности несовершеннолетних, </a:t>
            </a:r>
          </a:p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незаконный оборот наркотиков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3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C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rvet"/>
          <p:cNvSpPr txBox="1">
            <a:spLocks noChangeAspect="1" noChangeArrowheads="1"/>
          </p:cNvSpPr>
          <p:nvPr/>
        </p:nvSpPr>
        <p:spPr bwMode="auto">
          <a:xfrm>
            <a:off x="3419872" y="1196752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65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66" name="rtoha"/>
          <p:cNvSpPr txBox="1">
            <a:spLocks noChangeArrowheads="1"/>
          </p:cNvSpPr>
          <p:nvPr/>
        </p:nvSpPr>
        <p:spPr bwMode="auto">
          <a:xfrm flipV="1">
            <a:off x="5148064" y="1124744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67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68" name="rure"/>
          <p:cNvSpPr txBox="1">
            <a:spLocks noChangeArrowheads="1"/>
          </p:cNvSpPr>
          <p:nvPr/>
        </p:nvSpPr>
        <p:spPr bwMode="auto">
          <a:xfrm>
            <a:off x="3851920" y="1700808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69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0" name="rkras"/>
          <p:cNvSpPr txBox="1">
            <a:spLocks noChangeArrowheads="1"/>
          </p:cNvSpPr>
          <p:nvPr/>
        </p:nvSpPr>
        <p:spPr bwMode="auto">
          <a:xfrm>
            <a:off x="3203848" y="234888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71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2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3" name="rvosk"/>
          <p:cNvSpPr txBox="1">
            <a:spLocks noChangeArrowheads="1"/>
          </p:cNvSpPr>
          <p:nvPr/>
        </p:nvSpPr>
        <p:spPr bwMode="auto">
          <a:xfrm>
            <a:off x="3635896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74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75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76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77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78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79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0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1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2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3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84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85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86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87" name="rsosn"/>
          <p:cNvSpPr txBox="1">
            <a:spLocks noChangeArrowheads="1"/>
          </p:cNvSpPr>
          <p:nvPr/>
        </p:nvSpPr>
        <p:spPr bwMode="auto">
          <a:xfrm>
            <a:off x="1331640" y="4797152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88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89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0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1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2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193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194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195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196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197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198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199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0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1" name="rpila"/>
          <p:cNvSpPr txBox="1">
            <a:spLocks noChangeArrowheads="1"/>
          </p:cNvSpPr>
          <p:nvPr/>
        </p:nvSpPr>
        <p:spPr bwMode="auto">
          <a:xfrm>
            <a:off x="4067944" y="5373216"/>
            <a:ext cx="557783" cy="37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02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3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04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05" name="rkrso"/>
          <p:cNvSpPr txBox="1">
            <a:spLocks noChangeArrowheads="1"/>
          </p:cNvSpPr>
          <p:nvPr/>
        </p:nvSpPr>
        <p:spPr bwMode="auto">
          <a:xfrm>
            <a:off x="3635896" y="515719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6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07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08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09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0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1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2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3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14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15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16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217" name="Таблица 216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03189"/>
            <a:ext cx="1008113" cy="58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334"/>
            <a:ext cx="7200900" cy="43234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первичной заболеваемости наркоманией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12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3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rvet"/>
          <p:cNvSpPr txBox="1">
            <a:spLocks noChangeAspect="1" noChangeArrowheads="1"/>
          </p:cNvSpPr>
          <p:nvPr/>
        </p:nvSpPr>
        <p:spPr bwMode="auto">
          <a:xfrm>
            <a:off x="3563888" y="1196752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0" name="rhah"/>
          <p:cNvSpPr txBox="1">
            <a:spLocks noChangeArrowheads="1"/>
          </p:cNvSpPr>
          <p:nvPr/>
        </p:nvSpPr>
        <p:spPr bwMode="auto">
          <a:xfrm>
            <a:off x="4355976" y="14127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1" name="rtoha"/>
          <p:cNvSpPr txBox="1">
            <a:spLocks noChangeArrowheads="1"/>
          </p:cNvSpPr>
          <p:nvPr/>
        </p:nvSpPr>
        <p:spPr bwMode="auto">
          <a:xfrm flipV="1">
            <a:off x="5148064" y="1196752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2" name="rtonk" descr="Подпись: Тонкинский"/>
          <p:cNvSpPr txBox="1">
            <a:spLocks noChangeArrowheads="1"/>
          </p:cNvSpPr>
          <p:nvPr/>
        </p:nvSpPr>
        <p:spPr bwMode="auto">
          <a:xfrm>
            <a:off x="4355976" y="206084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3" name="rure"/>
          <p:cNvSpPr txBox="1">
            <a:spLocks noChangeArrowheads="1"/>
          </p:cNvSpPr>
          <p:nvPr/>
        </p:nvSpPr>
        <p:spPr bwMode="auto">
          <a:xfrm>
            <a:off x="3851920" y="1844824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4" name="rvarn"/>
          <p:cNvSpPr txBox="1">
            <a:spLocks noChangeArrowheads="1"/>
          </p:cNvSpPr>
          <p:nvPr/>
        </p:nvSpPr>
        <p:spPr bwMode="auto">
          <a:xfrm>
            <a:off x="2843808" y="16288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5" name="rkras"/>
          <p:cNvSpPr txBox="1">
            <a:spLocks noChangeArrowheads="1"/>
          </p:cNvSpPr>
          <p:nvPr/>
        </p:nvSpPr>
        <p:spPr bwMode="auto">
          <a:xfrm>
            <a:off x="3203848" y="2420888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6" name="rsar"/>
          <p:cNvSpPr txBox="1">
            <a:spLocks noChangeArrowheads="1"/>
          </p:cNvSpPr>
          <p:nvPr/>
        </p:nvSpPr>
        <p:spPr bwMode="auto">
          <a:xfrm>
            <a:off x="4427984" y="2492896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7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8" name="rvosk"/>
          <p:cNvSpPr txBox="1">
            <a:spLocks noChangeArrowheads="1"/>
          </p:cNvSpPr>
          <p:nvPr/>
        </p:nvSpPr>
        <p:spPr bwMode="auto">
          <a:xfrm>
            <a:off x="3635896" y="285293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79" name="rkovr"/>
          <p:cNvSpPr txBox="1">
            <a:spLocks noChangeArrowheads="1"/>
          </p:cNvSpPr>
          <p:nvPr/>
        </p:nvSpPr>
        <p:spPr bwMode="auto">
          <a:xfrm>
            <a:off x="1979712" y="234888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0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1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347864" y="3861048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Лыско-вский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3779912" y="3789040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547664" y="3573016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Балах-нинский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Володар-ский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123728" y="3356992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691680" y="4293096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Богородский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699792" y="4077072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3995936" y="4437112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1979712" y="4725144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Дальне-константиновский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275856" y="4437112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  <a:endParaRPr lang="ru-RU" sz="6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259632" y="5733256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Ардатов-ский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339752" y="52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Вадский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627784" y="4365104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059832" y="5229200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Бутур-линский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347864" y="4797152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Сергач-ский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086224" y="5210175"/>
            <a:ext cx="557783" cy="37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 dirty="0" err="1" smtClean="0">
                <a:solidFill>
                  <a:srgbClr val="000000"/>
                </a:solidFill>
                <a:latin typeface="Arial CYR"/>
                <a:cs typeface="Arial CYR"/>
              </a:rPr>
              <a:t>Пильнен-ский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755576" y="47971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059832" y="5733256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  <a:endParaRPr lang="ru-RU" sz="7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3563888" y="515719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3995936" y="5877272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Сеченовский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755576" y="5517232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179512" y="5877272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827584" y="630932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Диве-евский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555776" y="6165304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Лукояновский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347864" y="6237312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Больше-болдинский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2699792" y="6597352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1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E287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  <p:graphicFrame>
        <p:nvGraphicFramePr>
          <p:cNvPr id="322" name="Таблица 321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3"/>
            <a:ext cx="12961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Смертность, связанная с острым отравлением наркотиками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6228184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сложное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7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8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 2"/>
          <p:cNvSpPr>
            <a:spLocks/>
          </p:cNvSpPr>
          <p:nvPr/>
        </p:nvSpPr>
        <p:spPr bwMode="auto">
          <a:xfrm>
            <a:off x="3779912" y="4221088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Володарский"/>
          <p:cNvSpPr>
            <a:spLocks/>
          </p:cNvSpPr>
          <p:nvPr/>
        </p:nvSpPr>
        <p:spPr bwMode="auto">
          <a:xfrm>
            <a:off x="104775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rvet"/>
          <p:cNvSpPr txBox="1">
            <a:spLocks noChangeAspect="1" noChangeArrowheads="1"/>
          </p:cNvSpPr>
          <p:nvPr/>
        </p:nvSpPr>
        <p:spPr bwMode="auto">
          <a:xfrm>
            <a:off x="3491880" y="126876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0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1" name="rtoha"/>
          <p:cNvSpPr txBox="1">
            <a:spLocks noChangeArrowheads="1"/>
          </p:cNvSpPr>
          <p:nvPr/>
        </p:nvSpPr>
        <p:spPr bwMode="auto">
          <a:xfrm flipV="1">
            <a:off x="5148064" y="1268760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Тоншаевский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2" name="rtonk" descr="Подпись: Тонкинский"/>
          <p:cNvSpPr txBox="1">
            <a:spLocks noChangeArrowheads="1"/>
          </p:cNvSpPr>
          <p:nvPr/>
        </p:nvSpPr>
        <p:spPr bwMode="auto">
          <a:xfrm>
            <a:off x="4499992" y="1988840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Тонкинский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3" name="rure"/>
          <p:cNvSpPr txBox="1">
            <a:spLocks noChangeArrowheads="1"/>
          </p:cNvSpPr>
          <p:nvPr/>
        </p:nvSpPr>
        <p:spPr bwMode="auto">
          <a:xfrm>
            <a:off x="3851920" y="1844824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Уренский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4" name="rvarn"/>
          <p:cNvSpPr txBox="1">
            <a:spLocks noChangeArrowheads="1"/>
          </p:cNvSpPr>
          <p:nvPr/>
        </p:nvSpPr>
        <p:spPr bwMode="auto">
          <a:xfrm>
            <a:off x="2843808" y="1700808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Варнавинский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5" name="rkras"/>
          <p:cNvSpPr txBox="1">
            <a:spLocks noChangeArrowheads="1"/>
          </p:cNvSpPr>
          <p:nvPr/>
        </p:nvSpPr>
        <p:spPr bwMode="auto">
          <a:xfrm>
            <a:off x="3203848" y="234888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Краснобаковский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6" name="rsar"/>
          <p:cNvSpPr txBox="1">
            <a:spLocks noChangeArrowheads="1"/>
          </p:cNvSpPr>
          <p:nvPr/>
        </p:nvSpPr>
        <p:spPr bwMode="auto">
          <a:xfrm>
            <a:off x="4499992" y="2564904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Шарангский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77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8" name="rvosk"/>
          <p:cNvSpPr txBox="1">
            <a:spLocks noChangeArrowheads="1"/>
          </p:cNvSpPr>
          <p:nvPr/>
        </p:nvSpPr>
        <p:spPr bwMode="auto">
          <a:xfrm>
            <a:off x="3563888" y="2924944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79" name="rkovr"/>
          <p:cNvSpPr txBox="1">
            <a:spLocks noChangeArrowheads="1"/>
          </p:cNvSpPr>
          <p:nvPr/>
        </p:nvSpPr>
        <p:spPr bwMode="auto">
          <a:xfrm>
            <a:off x="2051720" y="2276872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Ковернинский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0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г.о.Сокольский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1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Городец-кий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627784" y="4005064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347864" y="3861048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Лыско-вский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3779912" y="3861048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г.о.Воро-тынский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057275" y="37433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123728" y="350100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115616" y="4293096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899592" y="4725144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Вачский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331640" y="486916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619672" y="4293096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483768" y="4293096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3923928" y="4365104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1979712" y="4581128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Дальне-константиновский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3203848" y="4365104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Больше-мураш-кинский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1876425" y="54768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Бутур-линский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707904" y="4653136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Сергач-ский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683568" y="5445224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3707904" y="5517232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Красно-октябрь</a:t>
            </a: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-</a:t>
            </a:r>
          </a:p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3923928" y="5805264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 err="1">
                <a:solidFill>
                  <a:srgbClr val="000000"/>
                </a:solidFill>
                <a:latin typeface="Arial CYR"/>
              </a:rPr>
              <a:t>Сеченовский</a:t>
            </a:r>
            <a:endParaRPr lang="ru-RU" sz="700" b="0" i="0" strike="noStrike" dirty="0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2771800" y="67151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 dirty="0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1" name="Oval 512"/>
          <p:cNvSpPr>
            <a:spLocks noChangeArrowheads="1"/>
          </p:cNvSpPr>
          <p:nvPr/>
        </p:nvSpPr>
        <p:spPr bwMode="auto">
          <a:xfrm>
            <a:off x="1838325" y="5248275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88641"/>
            <a:ext cx="7128916" cy="93610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распространенности наркомании в обществе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36815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683568" y="1412776"/>
          <a:ext cx="7344816" cy="5104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1"/>
            <a:ext cx="6912767" cy="79238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3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 наркомании в России</a:t>
            </a:r>
            <a:endParaRPr lang="ru-RU" sz="2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88640"/>
            <a:ext cx="158417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Диаграмма 9"/>
          <p:cNvGraphicFramePr/>
          <p:nvPr/>
        </p:nvGraphicFramePr>
        <p:xfrm>
          <a:off x="827584" y="1484784"/>
          <a:ext cx="72008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распространения наркомании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1556792"/>
          <a:ext cx="7272808" cy="4472646"/>
        </p:xfrm>
        <a:graphic>
          <a:graphicData uri="http://schemas.openxmlformats.org/drawingml/2006/table">
            <a:tbl>
              <a:tblPr/>
              <a:tblGrid>
                <a:gridCol w="6250982"/>
                <a:gridCol w="1021826"/>
              </a:tblGrid>
              <a:tr h="64819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Неудовлетворенность жизнью, социальное неблагополучие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Моральная деградация общества, вседозволенность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38,2%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Плохая работа правоохранительных органов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5,8%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19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Излишняя свобода, отсутствие организованного досуга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33%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наркобизнеса, доступность наркотиков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27%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Безработица, экономические проблемы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массовой культуры и СМИ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Слабость профилактической работы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 (впишите)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0,3%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 О НАИБОЛЕЕ ЭФФЕКТИВНЫХ МЕРАХ БОРЬБЫ С НАРКОМАНИЕЙ</a:t>
            </a:r>
            <a:endParaRPr lang="en-US" altLang="ru-RU" sz="2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3" y="1556794"/>
          <a:ext cx="7488831" cy="4892040"/>
        </p:xfrm>
        <a:graphic>
          <a:graphicData uri="http://schemas.openxmlformats.org/drawingml/2006/table">
            <a:tbl>
              <a:tblPr/>
              <a:tblGrid>
                <a:gridCol w="6601368"/>
                <a:gridCol w="887463"/>
              </a:tblGrid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Специальные концерты, фестивали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12,0%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Физкультурные и спортивные мероприятия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Тематические программы и фильмы на телевидении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Публикации в сети «Интернет», специализированные сайты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6,0%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Лекции и беседы в учебных заведениях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Расширение работы с молодежью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25,5%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Беседы специалистов-наркологов с родителями учащихся, студентов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18,0%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Выступления бывших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Повышение доступности помощи психологов, психотерапевтов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40,5%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Ужесточение мер наказания за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наркопреступления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10,0%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Принудительное лечение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4,0%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 (впишите)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621</TotalTime>
  <Words>956</Words>
  <Application>Microsoft Office PowerPoint</Application>
  <PresentationFormat>Экран (4:3)</PresentationFormat>
  <Paragraphs>473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okobzan</dc:creator>
  <cp:lastModifiedBy>tguseva14</cp:lastModifiedBy>
  <cp:revision>77</cp:revision>
  <dcterms:created xsi:type="dcterms:W3CDTF">2021-03-15T13:48:10Z</dcterms:created>
  <dcterms:modified xsi:type="dcterms:W3CDTF">2022-06-01T12:28:24Z</dcterms:modified>
</cp:coreProperties>
</file>